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3"/>
  </p:notesMasterIdLst>
  <p:handoutMasterIdLst>
    <p:handoutMasterId r:id="rId14"/>
  </p:handoutMasterIdLst>
  <p:sldIdLst>
    <p:sldId id="256" r:id="rId3"/>
    <p:sldId id="257" r:id="rId4"/>
    <p:sldId id="258" r:id="rId5"/>
    <p:sldId id="259" r:id="rId6"/>
    <p:sldId id="260" r:id="rId7"/>
    <p:sldId id="261" r:id="rId8"/>
    <p:sldId id="265" r:id="rId9"/>
    <p:sldId id="262" r:id="rId10"/>
    <p:sldId id="264" r:id="rId11"/>
    <p:sldId id="26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showGuides="1">
      <p:cViewPr varScale="1">
        <p:scale>
          <a:sx n="110" d="100"/>
          <a:sy n="110" d="100"/>
        </p:scale>
        <p:origin x="180" y="102"/>
      </p:cViewPr>
      <p:guideLst>
        <p:guide orient="horz" pos="2160"/>
        <p:guide pos="3840"/>
      </p:guideLst>
    </p:cSldViewPr>
  </p:slideViewPr>
  <p:notesTextViewPr>
    <p:cViewPr>
      <p:scale>
        <a:sx n="1" d="1"/>
        <a:sy n="1" d="1"/>
      </p:scale>
      <p:origin x="0" y="0"/>
    </p:cViewPr>
  </p:notesTextViewPr>
  <p:notesViewPr>
    <p:cSldViewPr snapToGrid="0" showGuides="1">
      <p:cViewPr varScale="1">
        <p:scale>
          <a:sx n="51" d="100"/>
          <a:sy n="51" d="100"/>
        </p:scale>
        <p:origin x="2352"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4/25/2020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4/25/2020</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4" name="Date Placeholder 3"/>
          <p:cNvSpPr>
            <a:spLocks noGrp="1"/>
          </p:cNvSpPr>
          <p:nvPr>
            <p:ph type="dt" sz="half" idx="10"/>
          </p:nvPr>
        </p:nvSpPr>
        <p:spPr/>
        <p:txBody>
          <a:bodyPr/>
          <a:lstStyle/>
          <a:p>
            <a:fld id="{402B9795-92DC-40DC-A1CA-9A4B349D7824}" type="datetimeFigureOut">
              <a:rPr lang="en-US"/>
              <a:t>4/25/2020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3" name="Picture Placeholder 2"/>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2B9795-92DC-40DC-A1CA-9A4B349D7824}" type="datetimeFigureOut">
              <a:rPr lang="en-US"/>
              <a:t>4/25/2020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4/25/2020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4/25/2020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4/25/2020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sp>
        <p:nvSpPr>
          <p:cNvPr id="11" name="Picture Placeholder 10"/>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
        <p:nvSpPr>
          <p:cNvPr id="19" name="Instructional Text"/>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sz="1200" b="1" i="1">
                <a:latin typeface="Arial" pitchFamily="34" charset="0"/>
                <a:cs typeface="Arial" pitchFamily="34" charset="0"/>
              </a:rPr>
              <a:t>NOTE:</a:t>
            </a:r>
          </a:p>
          <a:p>
            <a:r>
              <a:rPr sz="1200" i="1">
                <a:latin typeface="Arial" pitchFamily="34" charset="0"/>
                <a:cs typeface="Arial" pitchFamily="34" charset="0"/>
              </a:rPr>
              <a:t>To change the  image on this slide, select the picture and delete it. Then click the Pictures icon in the placeholder to insert your own image.</a:t>
            </a: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t>4/25/2020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4/25/2020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t>4/25/2020</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t>4/25/2020</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4/25/2020</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2B9795-92DC-40DC-A1CA-9A4B349D7824}" type="datetimeFigureOut">
              <a:rPr lang="en-US"/>
              <a:t>4/25/2020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a:solidFill>
                  <a:schemeClr val="tx1">
                    <a:lumMod val="60000"/>
                    <a:lumOff val="40000"/>
                  </a:schemeClr>
                </a:solidFill>
              </a:defRPr>
            </a:lvl1pPr>
          </a:lstStyle>
          <a:p>
            <a:fld id="{402B9795-92DC-40DC-A1CA-9A4B349D7824}" type="datetimeFigureOut">
              <a:rPr lang="en-US"/>
              <a:pPr/>
              <a:t>4/25/2020</a:t>
            </a:fld>
            <a:endParaRPr/>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a:solidFill>
                  <a:schemeClr val="tx1">
                    <a:lumMod val="60000"/>
                    <a:lumOff val="40000"/>
                  </a:schemeClr>
                </a:solidFill>
              </a:defRPr>
            </a:lvl1pPr>
          </a:lstStyle>
          <a:p>
            <a:endParaRPr/>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a:solidFill>
                  <a:schemeClr val="tx1">
                    <a:lumMod val="60000"/>
                    <a:lumOff val="40000"/>
                  </a:schemeClr>
                </a:solidFill>
              </a:defRPr>
            </a:lvl1pPr>
          </a:lstStyle>
          <a:p>
            <a:fld id="{0FF54DE5-C571-48E8-A5BC-B369434E2F44}" type="slidenum">
              <a:rPr/>
              <a:pPr/>
              <a:t>‹#›</a:t>
            </a:fld>
            <a:endParaRPr/>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youtube.com/watch?v=R0JKCYZ8hng"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EnEz5FQ4wfY"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vimeo.com/317307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c8A5GmrrwG0" TargetMode="External"/><Relationship Id="rId2" Type="http://schemas.openxmlformats.org/officeDocument/2006/relationships/slideLayout" Target="../slideLayouts/slideLayout3.xml"/><Relationship Id="rId1" Type="http://schemas.openxmlformats.org/officeDocument/2006/relationships/video" Target="https://www.youtube.com/embed/c8A5GmrrwG0?feature=oembed" TargetMode="Externa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www.youtube.com/watch?v=NKb9GVU8bHE"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www.dailymotion.com/video/x352abl"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889686" y="2292094"/>
            <a:ext cx="5949264" cy="2219691"/>
          </a:xfrm>
        </p:spPr>
        <p:txBody>
          <a:bodyPr anchor="ctr"/>
          <a:lstStyle/>
          <a:p>
            <a:r>
              <a:rPr lang="en-US" dirty="0"/>
              <a:t>Analyzing Cause &amp; Effect</a:t>
            </a:r>
          </a:p>
        </p:txBody>
      </p:sp>
      <p:sp>
        <p:nvSpPr>
          <p:cNvPr id="7" name="Subtitle 6"/>
          <p:cNvSpPr>
            <a:spLocks noGrp="1"/>
          </p:cNvSpPr>
          <p:nvPr>
            <p:ph type="subTitle" idx="1"/>
          </p:nvPr>
        </p:nvSpPr>
        <p:spPr/>
        <p:txBody>
          <a:bodyPr/>
          <a:lstStyle/>
          <a:p>
            <a:endParaRPr lang="en-US" dirty="0"/>
          </a:p>
        </p:txBody>
      </p:sp>
      <p:pic>
        <p:nvPicPr>
          <p:cNvPr id="4" name="Picture Placeholder 3" descr="Open book on table, blurred shelves of books in background" title="Sample Picture"/>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8890" r="8890"/>
          <a:stretch>
            <a:fillRect/>
          </a:stretch>
        </p:blipFill>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 out for yourself.</a:t>
            </a:r>
            <a:br>
              <a:rPr lang="en-US" dirty="0"/>
            </a:br>
            <a:r>
              <a:rPr lang="en-US" dirty="0"/>
              <a:t>Jumpstart to exercise #8:</a:t>
            </a:r>
          </a:p>
        </p:txBody>
      </p:sp>
      <p:sp>
        <p:nvSpPr>
          <p:cNvPr id="3" name="Text Placeholder 2"/>
          <p:cNvSpPr>
            <a:spLocks noGrp="1"/>
          </p:cNvSpPr>
          <p:nvPr>
            <p:ph type="body" idx="1"/>
          </p:nvPr>
        </p:nvSpPr>
        <p:spPr/>
        <p:txBody>
          <a:bodyPr/>
          <a:lstStyle/>
          <a:p>
            <a:r>
              <a:rPr lang="en-US" dirty="0"/>
              <a:t>What books have you chosen? What are there genres? Why do people read this genre?</a:t>
            </a:r>
          </a:p>
        </p:txBody>
      </p:sp>
    </p:spTree>
    <p:extLst>
      <p:ext uri="{BB962C8B-B14F-4D97-AF65-F5344CB8AC3E}">
        <p14:creationId xmlns:p14="http://schemas.microsoft.com/office/powerpoint/2010/main" val="1190281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Rules to Follow for Cause and Effect</a:t>
            </a:r>
          </a:p>
        </p:txBody>
      </p:sp>
      <p:sp>
        <p:nvSpPr>
          <p:cNvPr id="3" name="Content Placeholder 2"/>
          <p:cNvSpPr>
            <a:spLocks noGrp="1"/>
          </p:cNvSpPr>
          <p:nvPr>
            <p:ph idx="1"/>
          </p:nvPr>
        </p:nvSpPr>
        <p:spPr/>
        <p:txBody>
          <a:bodyPr/>
          <a:lstStyle/>
          <a:p>
            <a:pPr marL="457200" indent="-457200">
              <a:buFont typeface="+mj-lt"/>
              <a:buAutoNum type="arabicPeriod"/>
            </a:pPr>
            <a:r>
              <a:rPr lang="en-US" dirty="0"/>
              <a:t>A CAUSE</a:t>
            </a:r>
          </a:p>
          <a:p>
            <a:pPr marL="914400" lvl="1" indent="-457200">
              <a:buFont typeface="+mj-lt"/>
              <a:buAutoNum type="arabicPeriod"/>
            </a:pPr>
            <a:r>
              <a:rPr lang="en-US" dirty="0"/>
              <a:t>Helps us think about why something happened</a:t>
            </a:r>
          </a:p>
          <a:p>
            <a:pPr marL="914400" lvl="1" indent="-457200">
              <a:buFont typeface="+mj-lt"/>
              <a:buAutoNum type="arabicPeriod"/>
            </a:pPr>
            <a:r>
              <a:rPr lang="en-US" b="1" dirty="0"/>
              <a:t>must</a:t>
            </a:r>
            <a:r>
              <a:rPr lang="en-US" dirty="0"/>
              <a:t> come before an effect</a:t>
            </a:r>
          </a:p>
          <a:p>
            <a:pPr marL="457200" indent="-457200">
              <a:buFont typeface="+mj-lt"/>
              <a:buAutoNum type="arabicPeriod"/>
            </a:pPr>
            <a:r>
              <a:rPr lang="en-US" dirty="0"/>
              <a:t>AN EFFECT</a:t>
            </a:r>
          </a:p>
          <a:p>
            <a:pPr marL="914400" lvl="1" indent="-457200">
              <a:buFont typeface="+mj-lt"/>
              <a:buAutoNum type="arabicPeriod"/>
            </a:pPr>
            <a:r>
              <a:rPr lang="en-US" dirty="0"/>
              <a:t>Helps us consider what might happen later</a:t>
            </a:r>
          </a:p>
          <a:p>
            <a:pPr marL="914400" lvl="1" indent="-457200">
              <a:buFont typeface="+mj-lt"/>
              <a:buAutoNum type="arabicPeriod"/>
            </a:pPr>
            <a:r>
              <a:rPr lang="en-US" b="1" dirty="0"/>
              <a:t>must</a:t>
            </a:r>
            <a:r>
              <a:rPr lang="en-US" dirty="0"/>
              <a:t> be the result of the cause</a:t>
            </a:r>
          </a:p>
          <a:p>
            <a:pPr marL="457200" indent="-457200">
              <a:buFont typeface="+mj-lt"/>
              <a:buAutoNum type="arabicPeriod"/>
            </a:pPr>
            <a:r>
              <a:rPr lang="en-US" dirty="0"/>
              <a:t>KEYWORDS</a:t>
            </a:r>
          </a:p>
          <a:p>
            <a:pPr marL="914400" lvl="1" indent="-457200">
              <a:buFont typeface="+mj-lt"/>
              <a:buAutoNum type="arabicPeriod"/>
            </a:pPr>
            <a:r>
              <a:rPr lang="en-US" dirty="0"/>
              <a:t>Benefits, downsides, results, causes, effects, created by…. </a:t>
            </a:r>
          </a:p>
          <a:p>
            <a:pPr marL="914400" lvl="1" indent="-457200">
              <a:buFont typeface="+mj-lt"/>
              <a:buAutoNum type="arabicPeriod"/>
            </a:pPr>
            <a:r>
              <a:rPr lang="en-US" dirty="0"/>
              <a:t>Cause and Effect topic keywords will show a relationship through space or time</a:t>
            </a:r>
          </a:p>
          <a:p>
            <a:pPr marL="914400" lvl="1" indent="-457200">
              <a:buFont typeface="+mj-lt"/>
              <a:buAutoNum type="arabicPeriod"/>
            </a:pPr>
            <a:r>
              <a:rPr lang="en-US" i="1" dirty="0"/>
              <a:t>Example</a:t>
            </a:r>
            <a:r>
              <a:rPr lang="en-US" dirty="0"/>
              <a:t>: The roof may have collapsed because of the heavy snowfall last night, but it is just as likely that faulty building techniques when the building was constructed are really to blame.</a:t>
            </a:r>
          </a:p>
          <a:p>
            <a:pPr marL="457200" indent="-457200">
              <a:buFont typeface="+mj-lt"/>
              <a:buAutoNum type="arabicPeriod"/>
            </a:pPr>
            <a:r>
              <a:rPr lang="en-US" dirty="0"/>
              <a:t>YOUR TOPIC </a:t>
            </a:r>
            <a:r>
              <a:rPr lang="en-US" b="1" dirty="0"/>
              <a:t>MUST</a:t>
            </a:r>
            <a:r>
              <a:rPr lang="en-US" dirty="0"/>
              <a:t> GO BEYOND OBVIOUS OR ALREADY PROVEN IDEAS</a:t>
            </a:r>
          </a:p>
        </p:txBody>
      </p:sp>
    </p:spTree>
    <p:extLst>
      <p:ext uri="{BB962C8B-B14F-4D97-AF65-F5344CB8AC3E}">
        <p14:creationId xmlns:p14="http://schemas.microsoft.com/office/powerpoint/2010/main" val="1390798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Let’s watch an example </a:t>
            </a:r>
            <a:r>
              <a:rPr lang="en-US" dirty="0">
                <a:sym typeface="Wingdings" panose="05000000000000000000" pitchFamily="2" charset="2"/>
              </a:rPr>
              <a:t> </a:t>
            </a:r>
            <a:endParaRPr lang="en-US" dirty="0"/>
          </a:p>
        </p:txBody>
      </p:sp>
      <p:sp>
        <p:nvSpPr>
          <p:cNvPr id="3" name="Subtitle 2"/>
          <p:cNvSpPr>
            <a:spLocks noGrp="1"/>
          </p:cNvSpPr>
          <p:nvPr>
            <p:ph type="subTitle" idx="1"/>
          </p:nvPr>
        </p:nvSpPr>
        <p:spPr/>
        <p:txBody>
          <a:bodyPr/>
          <a:lstStyle/>
          <a:p>
            <a:r>
              <a:rPr lang="en-US" dirty="0"/>
              <a:t>Identify whether this TED Talk is discussing causes or effects. What is their “thesis statement?” What are the causes or effects they discussed? </a:t>
            </a:r>
          </a:p>
        </p:txBody>
      </p:sp>
      <p:pic>
        <p:nvPicPr>
          <p:cNvPr id="5" name="Picture 4">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0912" y="1275564"/>
            <a:ext cx="5810250" cy="3333750"/>
          </a:xfrm>
          <a:prstGeom prst="rect">
            <a:avLst/>
          </a:prstGeom>
        </p:spPr>
      </p:pic>
    </p:spTree>
    <p:extLst>
      <p:ext uri="{BB962C8B-B14F-4D97-AF65-F5344CB8AC3E}">
        <p14:creationId xmlns:p14="http://schemas.microsoft.com/office/powerpoint/2010/main" val="3349225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get some grammar out of the way real quick…</a:t>
            </a:r>
          </a:p>
        </p:txBody>
      </p:sp>
      <p:sp>
        <p:nvSpPr>
          <p:cNvPr id="3" name="Content Placeholder 2"/>
          <p:cNvSpPr>
            <a:spLocks noGrp="1"/>
          </p:cNvSpPr>
          <p:nvPr>
            <p:ph idx="1"/>
          </p:nvPr>
        </p:nvSpPr>
        <p:spPr/>
        <p:txBody>
          <a:bodyPr/>
          <a:lstStyle/>
          <a:p>
            <a:r>
              <a:rPr lang="en-US" dirty="0"/>
              <a:t>Causal =/= Casual</a:t>
            </a:r>
          </a:p>
          <a:p>
            <a:r>
              <a:rPr lang="en-US" dirty="0"/>
              <a:t>Ways to perfect</a:t>
            </a:r>
            <a:br>
              <a:rPr lang="en-US" dirty="0"/>
            </a:br>
            <a:r>
              <a:rPr lang="en-US" dirty="0"/>
              <a:t>Affect vs. Effect</a:t>
            </a:r>
          </a:p>
          <a:p>
            <a:pPr lvl="1"/>
            <a:r>
              <a:rPr lang="en-US" dirty="0"/>
              <a:t>RAVEN</a:t>
            </a:r>
          </a:p>
          <a:p>
            <a:pPr lvl="2"/>
            <a:r>
              <a:rPr lang="en-US" b="1" dirty="0"/>
              <a:t>R</a:t>
            </a:r>
            <a:r>
              <a:rPr lang="en-US" dirty="0"/>
              <a:t>emember, </a:t>
            </a:r>
            <a:r>
              <a:rPr lang="en-US" b="1" dirty="0"/>
              <a:t>A</a:t>
            </a:r>
            <a:r>
              <a:rPr lang="en-US" dirty="0"/>
              <a:t>ffect is a </a:t>
            </a:r>
            <a:r>
              <a:rPr lang="en-US" b="1" dirty="0"/>
              <a:t>V</a:t>
            </a:r>
            <a:r>
              <a:rPr lang="en-US" dirty="0"/>
              <a:t>erb, </a:t>
            </a:r>
            <a:br>
              <a:rPr lang="en-US" dirty="0"/>
            </a:br>
            <a:r>
              <a:rPr lang="en-US" b="1" dirty="0"/>
              <a:t>E</a:t>
            </a:r>
            <a:r>
              <a:rPr lang="en-US" dirty="0"/>
              <a:t>ffect is a </a:t>
            </a:r>
            <a:r>
              <a:rPr lang="en-US" b="1" dirty="0"/>
              <a:t>N</a:t>
            </a:r>
            <a:r>
              <a:rPr lang="en-US" dirty="0"/>
              <a:t>oun</a:t>
            </a:r>
          </a:p>
          <a:p>
            <a:pPr lvl="1"/>
            <a:r>
              <a:rPr lang="en-US" dirty="0"/>
              <a:t>The Oatmeal --&gt; </a:t>
            </a:r>
          </a:p>
          <a:p>
            <a:pPr lvl="1"/>
            <a:r>
              <a:rPr lang="en-US" dirty="0" err="1">
                <a:hlinkClick r:id="rId2"/>
              </a:rPr>
              <a:t>Socratia</a:t>
            </a:r>
            <a:r>
              <a:rPr lang="en-US" dirty="0"/>
              <a:t> (video)</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4905" y="1668615"/>
            <a:ext cx="6145517" cy="4503585"/>
          </a:xfrm>
          <a:prstGeom prst="rect">
            <a:avLst/>
          </a:prstGeom>
        </p:spPr>
      </p:pic>
    </p:spTree>
    <p:extLst>
      <p:ext uri="{BB962C8B-B14F-4D97-AF65-F5344CB8AC3E}">
        <p14:creationId xmlns:p14="http://schemas.microsoft.com/office/powerpoint/2010/main" val="379505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Causes and Effects</a:t>
            </a:r>
          </a:p>
        </p:txBody>
      </p:sp>
      <p:sp>
        <p:nvSpPr>
          <p:cNvPr id="3" name="Content Placeholder 2"/>
          <p:cNvSpPr>
            <a:spLocks noGrp="1"/>
          </p:cNvSpPr>
          <p:nvPr>
            <p:ph idx="1"/>
          </p:nvPr>
        </p:nvSpPr>
        <p:spPr>
          <a:xfrm>
            <a:off x="1103382" y="1394253"/>
            <a:ext cx="9982200" cy="5163066"/>
          </a:xfrm>
        </p:spPr>
        <p:txBody>
          <a:bodyPr>
            <a:normAutofit/>
          </a:bodyPr>
          <a:lstStyle/>
          <a:p>
            <a:r>
              <a:rPr lang="en-US" dirty="0"/>
              <a:t>Usually you will encounter several possible causes or effects. How do you keep track of what’s important?</a:t>
            </a:r>
          </a:p>
          <a:p>
            <a:pPr lvl="1"/>
            <a:r>
              <a:rPr lang="en-US" dirty="0"/>
              <a:t>EXAMPLE: Why are people afraid of the dark? </a:t>
            </a:r>
          </a:p>
          <a:p>
            <a:pPr lvl="2"/>
            <a:r>
              <a:rPr lang="en-US" dirty="0"/>
              <a:t>Create a list at your tables</a:t>
            </a:r>
          </a:p>
          <a:p>
            <a:pPr lvl="2"/>
            <a:r>
              <a:rPr lang="en-US" dirty="0"/>
              <a:t>Sort these causes into different types</a:t>
            </a:r>
          </a:p>
          <a:p>
            <a:r>
              <a:rPr lang="en-US" b="1" dirty="0"/>
              <a:t>Immediate Causes: </a:t>
            </a:r>
            <a:r>
              <a:rPr lang="en-US" dirty="0"/>
              <a:t>those situations that happen </a:t>
            </a:r>
            <a:r>
              <a:rPr lang="en-US" i="1" dirty="0"/>
              <a:t>either</a:t>
            </a:r>
            <a:r>
              <a:rPr lang="en-US" dirty="0"/>
              <a:t> very near in space to the cause </a:t>
            </a:r>
            <a:r>
              <a:rPr lang="en-US" i="1" dirty="0"/>
              <a:t>or</a:t>
            </a:r>
            <a:r>
              <a:rPr lang="en-US" dirty="0"/>
              <a:t> very close in time (Tim gets a sunburn because he’s been outside all day) </a:t>
            </a:r>
          </a:p>
          <a:p>
            <a:r>
              <a:rPr lang="en-US" b="1" dirty="0"/>
              <a:t>Remote Causes:</a:t>
            </a:r>
            <a:r>
              <a:rPr lang="en-US" dirty="0"/>
              <a:t> situations that happen a long time before the effect, very far away from the effect, or are in any other way, </a:t>
            </a:r>
            <a:r>
              <a:rPr lang="en-US" i="1" dirty="0"/>
              <a:t>less obvious</a:t>
            </a:r>
            <a:r>
              <a:rPr lang="en-US" dirty="0"/>
              <a:t> (Time gets a sunburn because he has a melanin deficiency, despite coming from a naturally tan family). </a:t>
            </a:r>
          </a:p>
          <a:p>
            <a:r>
              <a:rPr lang="en-US" i="1" dirty="0"/>
              <a:t>These definitions are the same for types of effects</a:t>
            </a:r>
            <a:endParaRPr lang="en-US" b="1" i="1" dirty="0"/>
          </a:p>
        </p:txBody>
      </p:sp>
    </p:spTree>
    <p:extLst>
      <p:ext uri="{BB962C8B-B14F-4D97-AF65-F5344CB8AC3E}">
        <p14:creationId xmlns:p14="http://schemas.microsoft.com/office/powerpoint/2010/main" val="2197357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a:t>
            </a:r>
          </a:p>
        </p:txBody>
      </p:sp>
      <p:sp>
        <p:nvSpPr>
          <p:cNvPr id="3" name="Content Placeholder 2"/>
          <p:cNvSpPr>
            <a:spLocks noGrp="1"/>
          </p:cNvSpPr>
          <p:nvPr>
            <p:ph idx="1"/>
          </p:nvPr>
        </p:nvSpPr>
        <p:spPr>
          <a:xfrm>
            <a:off x="1104900" y="1600200"/>
            <a:ext cx="9982200" cy="4907692"/>
          </a:xfrm>
        </p:spPr>
        <p:txBody>
          <a:bodyPr>
            <a:normAutofit/>
          </a:bodyPr>
          <a:lstStyle/>
          <a:p>
            <a:r>
              <a:rPr lang="en-US" dirty="0"/>
              <a:t>Generally you focus on </a:t>
            </a:r>
            <a:r>
              <a:rPr lang="en-US" b="1" dirty="0"/>
              <a:t>either</a:t>
            </a:r>
            <a:r>
              <a:rPr lang="en-US" dirty="0"/>
              <a:t> causes or effects</a:t>
            </a:r>
          </a:p>
          <a:p>
            <a:pPr lvl="1"/>
            <a:r>
              <a:rPr lang="en-US" dirty="0"/>
              <a:t>Cause </a:t>
            </a:r>
            <a:r>
              <a:rPr lang="en-US" dirty="0">
                <a:sym typeface="Wingdings" panose="05000000000000000000" pitchFamily="2" charset="2"/>
              </a:rPr>
              <a:t> leads to  Effects 1, 2, and 3 (A focus on effects)</a:t>
            </a:r>
          </a:p>
          <a:p>
            <a:pPr lvl="2"/>
            <a:r>
              <a:rPr lang="en-US" dirty="0">
                <a:sym typeface="Wingdings" panose="05000000000000000000" pitchFamily="2" charset="2"/>
              </a:rPr>
              <a:t>Deforestation of the rainforest </a:t>
            </a:r>
            <a:r>
              <a:rPr lang="en-US" b="1" dirty="0">
                <a:sym typeface="Wingdings" panose="05000000000000000000" pitchFamily="2" charset="2"/>
              </a:rPr>
              <a:t>results in </a:t>
            </a:r>
            <a:r>
              <a:rPr lang="en-US" dirty="0">
                <a:sym typeface="Wingdings" panose="05000000000000000000" pitchFamily="2" charset="2"/>
              </a:rPr>
              <a:t>less species diversity, higher supply for “exotic” imports, and an easier legal process for harming other natural environments.</a:t>
            </a:r>
          </a:p>
          <a:p>
            <a:pPr lvl="1"/>
            <a:r>
              <a:rPr lang="en-US" dirty="0">
                <a:sym typeface="Wingdings" panose="05000000000000000000" pitchFamily="2" charset="2"/>
              </a:rPr>
              <a:t>Effect  is the result of  Causes 1, 2, and 3 (a focus on causes)</a:t>
            </a:r>
          </a:p>
          <a:p>
            <a:pPr lvl="2"/>
            <a:r>
              <a:rPr lang="en-US" dirty="0">
                <a:sym typeface="Wingdings" panose="05000000000000000000" pitchFamily="2" charset="2"/>
              </a:rPr>
              <a:t>Deforestation of the rainforest happened </a:t>
            </a:r>
            <a:r>
              <a:rPr lang="en-US" b="1" dirty="0">
                <a:sym typeface="Wingdings" panose="05000000000000000000" pitchFamily="2" charset="2"/>
              </a:rPr>
              <a:t>as a result of </a:t>
            </a:r>
            <a:r>
              <a:rPr lang="en-US" dirty="0">
                <a:sym typeface="Wingdings" panose="05000000000000000000" pitchFamily="2" charset="2"/>
              </a:rPr>
              <a:t>unmet demands for farmland, protected lands in the US pushing loggers to other countries, and lax international law. </a:t>
            </a:r>
            <a:endParaRPr lang="en-US" b="1" dirty="0">
              <a:sym typeface="Wingdings" panose="05000000000000000000" pitchFamily="2" charset="2"/>
            </a:endParaRPr>
          </a:p>
          <a:p>
            <a:r>
              <a:rPr lang="en-US" dirty="0">
                <a:sym typeface="Wingdings" panose="05000000000000000000" pitchFamily="2" charset="2"/>
              </a:rPr>
              <a:t>But you can also trace a history of causes and effects, called a </a:t>
            </a:r>
            <a:r>
              <a:rPr lang="en-US" b="1" dirty="0">
                <a:sym typeface="Wingdings" panose="05000000000000000000" pitchFamily="2" charset="2"/>
              </a:rPr>
              <a:t>causal chain</a:t>
            </a:r>
            <a:endParaRPr lang="en-US" dirty="0">
              <a:sym typeface="Wingdings" panose="05000000000000000000" pitchFamily="2" charset="2"/>
            </a:endParaRPr>
          </a:p>
          <a:p>
            <a:pPr lvl="1"/>
            <a:r>
              <a:rPr lang="en-US" dirty="0">
                <a:sym typeface="Wingdings" panose="05000000000000000000" pitchFamily="2" charset="2"/>
              </a:rPr>
              <a:t>Cause 1  leads to  Effect 1  is the cause of  Effect 2  is the cause of….</a:t>
            </a:r>
          </a:p>
          <a:p>
            <a:pPr lvl="2"/>
            <a:r>
              <a:rPr lang="en-US" dirty="0">
                <a:sym typeface="Wingdings" panose="05000000000000000000" pitchFamily="2" charset="2"/>
              </a:rPr>
              <a:t>Why pirating music is so rampant and unchecked (this is asking for causes) </a:t>
            </a:r>
          </a:p>
          <a:p>
            <a:pPr lvl="2"/>
            <a:r>
              <a:rPr lang="en-US" dirty="0">
                <a:sym typeface="Wingdings" panose="05000000000000000000" pitchFamily="2" charset="2"/>
              </a:rPr>
              <a:t>Digital music hit the market in 2001  record companies, instead of embracing the idea, tightened restrictions on digital ownership  </a:t>
            </a:r>
            <a:r>
              <a:rPr lang="en-US" dirty="0" err="1">
                <a:sym typeface="Wingdings" panose="05000000000000000000" pitchFamily="2" charset="2"/>
              </a:rPr>
              <a:t>napster</a:t>
            </a:r>
            <a:r>
              <a:rPr lang="en-US" dirty="0">
                <a:sym typeface="Wingdings" panose="05000000000000000000" pitchFamily="2" charset="2"/>
              </a:rPr>
              <a:t> made it easy to digitally transfer music to one another for free record sales fell  record companies opened lawsuits against individuals and torrent servers  digital copyright laws had to be re-examined  because the laws on digital ownership and sharing are still vague, and because people have become accustomed to digital downloads, pirating rarely feels like a crime to US citizens.</a:t>
            </a:r>
          </a:p>
          <a:p>
            <a:pPr lvl="2"/>
            <a:r>
              <a:rPr lang="en-US" dirty="0">
                <a:sym typeface="Wingdings" panose="05000000000000000000" pitchFamily="2" charset="2"/>
              </a:rPr>
              <a:t>These are not different causes, but all linked in time to create a chain reaction</a:t>
            </a:r>
          </a:p>
          <a:p>
            <a:pPr lvl="2"/>
            <a:r>
              <a:rPr lang="en-US" dirty="0">
                <a:sym typeface="Wingdings" panose="05000000000000000000" pitchFamily="2" charset="2"/>
              </a:rPr>
              <a:t>Another example  </a:t>
            </a:r>
            <a:r>
              <a:rPr lang="en-US" dirty="0">
                <a:sym typeface="Wingdings" panose="05000000000000000000" pitchFamily="2" charset="2"/>
                <a:hlinkClick r:id="rId2"/>
              </a:rPr>
              <a:t>Video</a:t>
            </a:r>
            <a:endParaRPr lang="en-US" dirty="0">
              <a:sym typeface="Wingdings" panose="05000000000000000000" pitchFamily="2" charset="2"/>
            </a:endParaRPr>
          </a:p>
        </p:txBody>
      </p:sp>
    </p:spTree>
    <p:extLst>
      <p:ext uri="{BB962C8B-B14F-4D97-AF65-F5344CB8AC3E}">
        <p14:creationId xmlns:p14="http://schemas.microsoft.com/office/powerpoint/2010/main" val="934321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2AD6D-BE90-461C-B38A-D9412B43B3AA}"/>
              </a:ext>
            </a:extLst>
          </p:cNvPr>
          <p:cNvSpPr>
            <a:spLocks noGrp="1"/>
          </p:cNvSpPr>
          <p:nvPr>
            <p:ph type="ctrTitle"/>
          </p:nvPr>
        </p:nvSpPr>
        <p:spPr/>
        <p:txBody>
          <a:bodyPr/>
          <a:lstStyle/>
          <a:p>
            <a:r>
              <a:rPr lang="en-US" dirty="0"/>
              <a:t>Causal Chains</a:t>
            </a:r>
          </a:p>
        </p:txBody>
      </p:sp>
      <p:sp>
        <p:nvSpPr>
          <p:cNvPr id="3" name="Subtitle 2">
            <a:extLst>
              <a:ext uri="{FF2B5EF4-FFF2-40B4-BE49-F238E27FC236}">
                <a16:creationId xmlns:a16="http://schemas.microsoft.com/office/drawing/2014/main" id="{633783C7-6ED2-41DC-BB78-B7144547FB71}"/>
              </a:ext>
            </a:extLst>
          </p:cNvPr>
          <p:cNvSpPr>
            <a:spLocks noGrp="1"/>
          </p:cNvSpPr>
          <p:nvPr>
            <p:ph type="subTitle" idx="1"/>
          </p:nvPr>
        </p:nvSpPr>
        <p:spPr/>
        <p:txBody>
          <a:bodyPr/>
          <a:lstStyle/>
          <a:p>
            <a:r>
              <a:rPr lang="en-US" dirty="0"/>
              <a:t>When an effect becomes the cause for a </a:t>
            </a:r>
            <a:br>
              <a:rPr lang="en-US" dirty="0"/>
            </a:br>
            <a:r>
              <a:rPr lang="en-US" dirty="0"/>
              <a:t>future effect, creating a chain reaction</a:t>
            </a:r>
          </a:p>
        </p:txBody>
      </p:sp>
      <p:pic>
        <p:nvPicPr>
          <p:cNvPr id="5" name="Online Media 4" title="Money Makes The World Go 'Round">
            <a:hlinkClick r:id="rId3"/>
            <a:extLst>
              <a:ext uri="{FF2B5EF4-FFF2-40B4-BE49-F238E27FC236}">
                <a16:creationId xmlns:a16="http://schemas.microsoft.com/office/drawing/2014/main" id="{29336776-831D-46AC-9426-E15074D53555}"/>
              </a:ext>
            </a:extLst>
          </p:cNvPr>
          <p:cNvPicPr>
            <a:picLocks noRot="1" noChangeAspect="1"/>
          </p:cNvPicPr>
          <p:nvPr>
            <a:videoFile r:link="rId1"/>
          </p:nvPr>
        </p:nvPicPr>
        <p:blipFill>
          <a:blip r:embed="rId4"/>
          <a:stretch>
            <a:fillRect/>
          </a:stretch>
        </p:blipFill>
        <p:spPr>
          <a:xfrm>
            <a:off x="6096000" y="1244600"/>
            <a:ext cx="5829300" cy="4368800"/>
          </a:xfrm>
          <a:prstGeom prst="rect">
            <a:avLst/>
          </a:prstGeom>
        </p:spPr>
      </p:pic>
    </p:spTree>
    <p:extLst>
      <p:ext uri="{BB962C8B-B14F-4D97-AF65-F5344CB8AC3E}">
        <p14:creationId xmlns:p14="http://schemas.microsoft.com/office/powerpoint/2010/main" val="801171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Things get messy</a:t>
            </a:r>
          </a:p>
        </p:txBody>
      </p:sp>
      <p:sp>
        <p:nvSpPr>
          <p:cNvPr id="3" name="Subtitle 2"/>
          <p:cNvSpPr>
            <a:spLocks noGrp="1"/>
          </p:cNvSpPr>
          <p:nvPr>
            <p:ph type="subTitle" idx="1"/>
          </p:nvPr>
        </p:nvSpPr>
        <p:spPr>
          <a:xfrm>
            <a:off x="1104900" y="4082902"/>
            <a:ext cx="5734050" cy="1384447"/>
          </a:xfrm>
        </p:spPr>
        <p:txBody>
          <a:bodyPr/>
          <a:lstStyle/>
          <a:p>
            <a:r>
              <a:rPr lang="en-US" dirty="0"/>
              <a:t>Don’t bite off more than you can chew! </a:t>
            </a:r>
            <a:br>
              <a:rPr lang="en-US" dirty="0"/>
            </a:br>
            <a:r>
              <a:rPr lang="en-US" dirty="0"/>
              <a:t> </a:t>
            </a:r>
            <a:br>
              <a:rPr lang="en-US" dirty="0"/>
            </a:br>
            <a:r>
              <a:rPr lang="en-US" dirty="0"/>
              <a:t>Vox “Syria’s War: Who is Fighting and Why”</a:t>
            </a:r>
            <a:br>
              <a:rPr lang="en-US" dirty="0"/>
            </a:br>
            <a:r>
              <a:rPr lang="en-US" dirty="0">
                <a:sym typeface="Wingdings" panose="05000000000000000000" pitchFamily="2" charset="2"/>
              </a:rPr>
              <a:t>Video here  </a:t>
            </a:r>
            <a:endParaRPr lang="en-US" dirty="0"/>
          </a:p>
        </p:txBody>
      </p:sp>
      <p:pic>
        <p:nvPicPr>
          <p:cNvPr id="5" name="Picture Placeholder 4">
            <a:hlinkClick r:id="rId2"/>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15181" r="15181"/>
          <a:stretch>
            <a:fillRect/>
          </a:stretch>
        </p:blipFill>
        <p:spPr/>
      </p:pic>
    </p:spTree>
    <p:extLst>
      <p:ext uri="{BB962C8B-B14F-4D97-AF65-F5344CB8AC3E}">
        <p14:creationId xmlns:p14="http://schemas.microsoft.com/office/powerpoint/2010/main" val="157916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 Fallacy to avoid</a:t>
            </a:r>
          </a:p>
        </p:txBody>
      </p:sp>
      <p:sp>
        <p:nvSpPr>
          <p:cNvPr id="3" name="Subtitle 2"/>
          <p:cNvSpPr>
            <a:spLocks noGrp="1"/>
          </p:cNvSpPr>
          <p:nvPr>
            <p:ph type="subTitle" idx="1"/>
          </p:nvPr>
        </p:nvSpPr>
        <p:spPr/>
        <p:txBody>
          <a:bodyPr/>
          <a:lstStyle/>
          <a:p>
            <a:r>
              <a:rPr lang="en-US" dirty="0"/>
              <a:t>Post-hoc reasoning: or logic that suggests that just because something comes AFTER something, it is the RESULT of something. This is not always true. </a:t>
            </a:r>
          </a:p>
        </p:txBody>
      </p:sp>
      <p:pic>
        <p:nvPicPr>
          <p:cNvPr id="5" name="Picture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9892" y="1492474"/>
            <a:ext cx="5277223" cy="2968438"/>
          </a:xfrm>
          <a:prstGeom prst="rect">
            <a:avLst/>
          </a:prstGeom>
        </p:spPr>
      </p:pic>
      <p:sp>
        <p:nvSpPr>
          <p:cNvPr id="6" name="TextBox 5"/>
          <p:cNvSpPr txBox="1"/>
          <p:nvPr/>
        </p:nvSpPr>
        <p:spPr>
          <a:xfrm>
            <a:off x="8326420" y="4711849"/>
            <a:ext cx="3480696" cy="369332"/>
          </a:xfrm>
          <a:prstGeom prst="rect">
            <a:avLst/>
          </a:prstGeom>
          <a:noFill/>
        </p:spPr>
        <p:txBody>
          <a:bodyPr wrap="square" rtlCol="0">
            <a:spAutoFit/>
          </a:bodyPr>
          <a:lstStyle/>
          <a:p>
            <a:r>
              <a:rPr lang="en-US" dirty="0"/>
              <a:t>Tim Minchin “On Human Logic”</a:t>
            </a:r>
          </a:p>
        </p:txBody>
      </p:sp>
    </p:spTree>
    <p:extLst>
      <p:ext uri="{BB962C8B-B14F-4D97-AF65-F5344CB8AC3E}">
        <p14:creationId xmlns:p14="http://schemas.microsoft.com/office/powerpoint/2010/main" val="3419109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Academic presentation, pinstripe and ribbon design (widescreen)</Template>
  <TotalTime>0</TotalTime>
  <Words>711</Words>
  <Application>Microsoft Office PowerPoint</Application>
  <PresentationFormat>Widescreen</PresentationFormat>
  <Paragraphs>51</Paragraphs>
  <Slides>10</Slides>
  <Notes>0</Notes>
  <HiddenSlides>2</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Euphemia</vt:lpstr>
      <vt:lpstr>Plantagenet Cherokee</vt:lpstr>
      <vt:lpstr>Wingdings</vt:lpstr>
      <vt:lpstr>Academic Literature 16x9</vt:lpstr>
      <vt:lpstr>Analyzing Cause &amp; Effect</vt:lpstr>
      <vt:lpstr>Rules to Follow for Cause and Effect</vt:lpstr>
      <vt:lpstr>Let’s watch an example  </vt:lpstr>
      <vt:lpstr>Let’s get some grammar out of the way real quick…</vt:lpstr>
      <vt:lpstr>Types of Causes and Effects</vt:lpstr>
      <vt:lpstr>Structure</vt:lpstr>
      <vt:lpstr>Causal Chains</vt:lpstr>
      <vt:lpstr>Things get messy</vt:lpstr>
      <vt:lpstr>A Fallacy to avoid</vt:lpstr>
      <vt:lpstr>Try it out for yourself. Jumpstart to exercise #8: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2015-11-19T15:35:44Z</dcterms:created>
  <dcterms:modified xsi:type="dcterms:W3CDTF">2020-04-25T19:49:46Z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TC034313809991</vt:lpwstr>
  </property>
</Properties>
</file>